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153F6B6-434E-4E77-B4B2-119D74018339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5E7C018-4DD5-4F8B-9082-030A69591232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26858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F6B6-434E-4E77-B4B2-119D74018339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C018-4DD5-4F8B-9082-030A695912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609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F6B6-434E-4E77-B4B2-119D74018339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C018-4DD5-4F8B-9082-030A695912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589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F6B6-434E-4E77-B4B2-119D74018339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C018-4DD5-4F8B-9082-030A695912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2297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53F6B6-434E-4E77-B4B2-119D74018339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E7C018-4DD5-4F8B-9082-030A69591232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14136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F6B6-434E-4E77-B4B2-119D74018339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C018-4DD5-4F8B-9082-030A695912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049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F6B6-434E-4E77-B4B2-119D74018339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C018-4DD5-4F8B-9082-030A695912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003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F6B6-434E-4E77-B4B2-119D74018339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C018-4DD5-4F8B-9082-030A695912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700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F6B6-434E-4E77-B4B2-119D74018339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C018-4DD5-4F8B-9082-030A695912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41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53F6B6-434E-4E77-B4B2-119D74018339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E7C018-4DD5-4F8B-9082-030A69591232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6859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53F6B6-434E-4E77-B4B2-119D74018339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E7C018-4DD5-4F8B-9082-030A69591232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8689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153F6B6-434E-4E77-B4B2-119D74018339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5E7C018-4DD5-4F8B-9082-030A69591232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651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cialevraagstukken.nl/systeem-en-leefwereld-hoe-de-kloof-te-dichte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DA8A2-93A8-479C-7269-B2D092BB2C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4800"/>
              <a:t>Systeem en leefwereld volgens Jürgen Habermas</a:t>
            </a:r>
            <a:endParaRPr lang="nl-NL" sz="48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0856B7F-57F9-E293-D681-E4D4BEF893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Marthe Kerkwijk</a:t>
            </a:r>
          </a:p>
        </p:txBody>
      </p:sp>
    </p:spTree>
    <p:extLst>
      <p:ext uri="{BB962C8B-B14F-4D97-AF65-F5344CB8AC3E}">
        <p14:creationId xmlns:p14="http://schemas.microsoft.com/office/powerpoint/2010/main" val="3026565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8A7418-4DCA-D466-8135-10739B5CF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03041"/>
          </a:xfrm>
        </p:spPr>
        <p:txBody>
          <a:bodyPr/>
          <a:lstStyle/>
          <a:p>
            <a:r>
              <a:rPr lang="nl-NL" dirty="0"/>
              <a:t>Kritieken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D2E6C4-7029-ACE9-0B6B-C8BFF6532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Postmoderne kritiek op tweedelingen: ‘H</a:t>
            </a:r>
            <a:r>
              <a:rPr lang="nl-NL" b="0" i="0" dirty="0">
                <a:solidFill>
                  <a:srgbClr val="2C2D30"/>
                </a:solidFill>
                <a:effectLst/>
              </a:rPr>
              <a:t>et gevaar bestaat van een selffulfilling prophecy: het idee dat we ons gaan gedragen alsof de tweedeling zou bestaan</a:t>
            </a:r>
            <a:r>
              <a:rPr lang="nl-NL" dirty="0"/>
              <a:t>.’  Wouter Mensink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Feministische/antiracistische kritiek: Habermas onderschat de onderdrukkende machtsstructuren in de leefwereld. Bijv. Nancy Fraser</a:t>
            </a:r>
          </a:p>
        </p:txBody>
      </p:sp>
    </p:spTree>
    <p:extLst>
      <p:ext uri="{BB962C8B-B14F-4D97-AF65-F5344CB8AC3E}">
        <p14:creationId xmlns:p14="http://schemas.microsoft.com/office/powerpoint/2010/main" val="1553640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8A7418-4DCA-D466-8135-10739B5CF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03041"/>
          </a:xfrm>
        </p:spPr>
        <p:txBody>
          <a:bodyPr/>
          <a:lstStyle/>
          <a:p>
            <a:r>
              <a:rPr lang="nl-NL" dirty="0"/>
              <a:t>Literatuur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D2E6C4-7029-ACE9-0B6B-C8BFF6532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1A1A1A"/>
                </a:solidFill>
                <a:effectLst/>
              </a:rPr>
              <a:t>Habermas: </a:t>
            </a:r>
          </a:p>
          <a:p>
            <a:pPr marL="0" indent="0">
              <a:buNone/>
            </a:pPr>
            <a:r>
              <a:rPr lang="en-US" b="0" i="1" dirty="0">
                <a:solidFill>
                  <a:srgbClr val="1A1A1A"/>
                </a:solidFill>
                <a:effectLst/>
              </a:rPr>
              <a:t>Die </a:t>
            </a:r>
            <a:r>
              <a:rPr lang="en-US" b="0" i="1" dirty="0" err="1">
                <a:solidFill>
                  <a:srgbClr val="1A1A1A"/>
                </a:solidFill>
                <a:effectLst/>
              </a:rPr>
              <a:t>Theorie</a:t>
            </a:r>
            <a:r>
              <a:rPr lang="en-US" b="0" i="1" dirty="0">
                <a:solidFill>
                  <a:srgbClr val="1A1A1A"/>
                </a:solidFill>
                <a:effectLst/>
              </a:rPr>
              <a:t> des </a:t>
            </a:r>
            <a:r>
              <a:rPr lang="en-US" i="1" dirty="0" err="1">
                <a:solidFill>
                  <a:srgbClr val="1A1A1A"/>
                </a:solidFill>
              </a:rPr>
              <a:t>kommunikativen</a:t>
            </a:r>
            <a:r>
              <a:rPr lang="en-US" i="1" dirty="0">
                <a:solidFill>
                  <a:srgbClr val="1A1A1A"/>
                </a:solidFill>
              </a:rPr>
              <a:t> </a:t>
            </a:r>
            <a:r>
              <a:rPr lang="en-US" i="1" dirty="0" err="1">
                <a:solidFill>
                  <a:srgbClr val="1A1A1A"/>
                </a:solidFill>
              </a:rPr>
              <a:t>Handelns</a:t>
            </a:r>
            <a:r>
              <a:rPr lang="en-US" i="1" dirty="0">
                <a:solidFill>
                  <a:srgbClr val="1A1A1A"/>
                </a:solidFill>
              </a:rPr>
              <a:t>/The Theory of Communicative Action </a:t>
            </a:r>
            <a:r>
              <a:rPr lang="en-US" dirty="0">
                <a:solidFill>
                  <a:srgbClr val="1A1A1A"/>
                </a:solidFill>
              </a:rPr>
              <a:t>(1981/1983)</a:t>
            </a:r>
          </a:p>
          <a:p>
            <a:pPr marL="0" indent="0">
              <a:buNone/>
            </a:pPr>
            <a:r>
              <a:rPr lang="en-US" b="0" i="1" dirty="0">
                <a:solidFill>
                  <a:srgbClr val="1A1A1A"/>
                </a:solidFill>
                <a:effectLst/>
              </a:rPr>
              <a:t>De </a:t>
            </a:r>
            <a:r>
              <a:rPr lang="en-US" b="0" i="1" dirty="0" err="1">
                <a:solidFill>
                  <a:srgbClr val="1A1A1A"/>
                </a:solidFill>
                <a:effectLst/>
              </a:rPr>
              <a:t>structuurverandering</a:t>
            </a:r>
            <a:r>
              <a:rPr lang="en-US" b="0" i="1" dirty="0">
                <a:solidFill>
                  <a:srgbClr val="1A1A1A"/>
                </a:solidFill>
                <a:effectLst/>
              </a:rPr>
              <a:t> van het </a:t>
            </a:r>
            <a:r>
              <a:rPr lang="en-US" b="0" i="1" dirty="0" err="1">
                <a:solidFill>
                  <a:srgbClr val="1A1A1A"/>
                </a:solidFill>
                <a:effectLst/>
              </a:rPr>
              <a:t>publieke</a:t>
            </a:r>
            <a:r>
              <a:rPr lang="en-US" b="0" i="1" dirty="0">
                <a:solidFill>
                  <a:srgbClr val="1A1A1A"/>
                </a:solidFill>
                <a:effectLst/>
              </a:rPr>
              <a:t> </a:t>
            </a:r>
            <a:r>
              <a:rPr lang="en-US" b="0" i="1" dirty="0" err="1">
                <a:solidFill>
                  <a:srgbClr val="1A1A1A"/>
                </a:solidFill>
                <a:effectLst/>
              </a:rPr>
              <a:t>domein</a:t>
            </a:r>
            <a:r>
              <a:rPr lang="en-US" b="0" i="1" dirty="0">
                <a:solidFill>
                  <a:srgbClr val="1A1A1A"/>
                </a:solidFill>
                <a:effectLst/>
              </a:rPr>
              <a:t> </a:t>
            </a:r>
            <a:r>
              <a:rPr lang="en-US" b="0" i="0" dirty="0">
                <a:solidFill>
                  <a:srgbClr val="1A1A1A"/>
                </a:solidFill>
                <a:effectLst/>
              </a:rPr>
              <a:t>(1962/2015 Boom)</a:t>
            </a:r>
          </a:p>
          <a:p>
            <a:pPr marL="0" indent="0">
              <a:buNone/>
            </a:pPr>
            <a:r>
              <a:rPr lang="en-US" b="0" i="1" dirty="0">
                <a:solidFill>
                  <a:srgbClr val="1A1A1A"/>
                </a:solidFill>
                <a:effectLst/>
              </a:rPr>
              <a:t>Over </a:t>
            </a:r>
            <a:r>
              <a:rPr lang="en-US" b="0" i="1" dirty="0" err="1">
                <a:solidFill>
                  <a:srgbClr val="1A1A1A"/>
                </a:solidFill>
                <a:effectLst/>
              </a:rPr>
              <a:t>democratie</a:t>
            </a:r>
            <a:r>
              <a:rPr lang="en-US" b="0" i="1" dirty="0">
                <a:solidFill>
                  <a:srgbClr val="1A1A1A"/>
                </a:solidFill>
                <a:effectLst/>
              </a:rPr>
              <a:t> </a:t>
            </a:r>
            <a:r>
              <a:rPr lang="en-US" b="0" i="0" dirty="0">
                <a:solidFill>
                  <a:srgbClr val="1A1A1A"/>
                </a:solidFill>
                <a:effectLst/>
              </a:rPr>
              <a:t>(2020 Boom)</a:t>
            </a:r>
          </a:p>
          <a:p>
            <a:pPr marL="0" indent="0">
              <a:buNone/>
            </a:pPr>
            <a:endParaRPr lang="en-US" dirty="0">
              <a:solidFill>
                <a:srgbClr val="1A1A1A"/>
              </a:solidFill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1A1A1A"/>
                </a:solidFill>
                <a:effectLst/>
              </a:rPr>
              <a:t>Fraser, Nancy, 1985. “What's critical about critical theory? The case of Habermas and gender,” </a:t>
            </a:r>
            <a:r>
              <a:rPr lang="en-US" b="0" i="1" dirty="0">
                <a:solidFill>
                  <a:srgbClr val="1A1A1A"/>
                </a:solidFill>
                <a:effectLst/>
              </a:rPr>
              <a:t>New German Critique</a:t>
            </a:r>
            <a:r>
              <a:rPr lang="en-US" b="0" i="0" dirty="0">
                <a:solidFill>
                  <a:srgbClr val="1A1A1A"/>
                </a:solidFill>
                <a:effectLst/>
              </a:rPr>
              <a:t>, 35 (Spring-Summer): 97–131.</a:t>
            </a:r>
          </a:p>
          <a:p>
            <a:pPr marL="0" indent="0">
              <a:buNone/>
            </a:pPr>
            <a:r>
              <a:rPr lang="nl-NL" dirty="0"/>
              <a:t>Wouter Mensink, </a:t>
            </a:r>
            <a:r>
              <a:rPr lang="nl-NL" i="1" dirty="0"/>
              <a:t>Systeem en leefwereld, hoe de kloof te dichten</a:t>
            </a:r>
            <a:r>
              <a:rPr lang="nl-NL" dirty="0"/>
              <a:t>, 2015. Via </a:t>
            </a:r>
            <a:r>
              <a:rPr lang="nl-NL" dirty="0">
                <a:hlinkClick r:id="rId2"/>
              </a:rPr>
              <a:t>https://www.socialevraagstukken.nl/systeem-en-leefwereld-hoe-de-kloof-te-dichten/</a:t>
            </a:r>
            <a:endParaRPr lang="en-US" b="0" i="0" dirty="0">
              <a:solidFill>
                <a:srgbClr val="1A1A1A"/>
              </a:solidFill>
              <a:effectLst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091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roup 138">
            <a:extLst>
              <a:ext uri="{FF2B5EF4-FFF2-40B4-BE49-F238E27FC236}">
                <a16:creationId xmlns:a16="http://schemas.microsoft.com/office/drawing/2014/main" id="{624E16E8-84BF-4D4C-A746-2537B1C15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40" name="Freeform 6">
              <a:extLst>
                <a:ext uri="{FF2B5EF4-FFF2-40B4-BE49-F238E27FC236}">
                  <a16:creationId xmlns:a16="http://schemas.microsoft.com/office/drawing/2014/main" id="{F890A3A2-97E0-41D2-BD93-30D3DFA732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1" name="Freeform 6">
              <a:extLst>
                <a:ext uri="{FF2B5EF4-FFF2-40B4-BE49-F238E27FC236}">
                  <a16:creationId xmlns:a16="http://schemas.microsoft.com/office/drawing/2014/main" id="{718CB90A-6005-4951-84F5-70B5863EF7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43" name="Rectangle 142">
            <a:extLst>
              <a:ext uri="{FF2B5EF4-FFF2-40B4-BE49-F238E27FC236}">
                <a16:creationId xmlns:a16="http://schemas.microsoft.com/office/drawing/2014/main" id="{D9D9D0AB-1E2F-44A8-B9C6-FA40983018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7DCF76-7977-84FD-93A1-5E9F020AB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3371" y="4208449"/>
            <a:ext cx="6211956" cy="152600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nl-NL" sz="2000" dirty="0"/>
            </a:br>
            <a:r>
              <a:rPr lang="nl-NL" dirty="0"/>
              <a:t>Het systeem. We haten het. </a:t>
            </a:r>
            <a:br>
              <a:rPr lang="nl-NL" dirty="0"/>
            </a:br>
            <a:r>
              <a:rPr lang="nl-NL" sz="3100" dirty="0"/>
              <a:t>Wat is het en waarom is het zo stom?</a:t>
            </a:r>
            <a:endParaRPr lang="en-US" sz="4100" cap="all" dirty="0">
              <a:latin typeface="+mn-lt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C6F9611-3A25-4FAD-9475-8A7660979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0144"/>
            <a:ext cx="4060371" cy="5238299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Vintage Rise Against The System Tees Black T-Shirt Back | State tees ...">
            <a:extLst>
              <a:ext uri="{FF2B5EF4-FFF2-40B4-BE49-F238E27FC236}">
                <a16:creationId xmlns:a16="http://schemas.microsoft.com/office/drawing/2014/main" id="{191EB103-12D9-37DA-8C17-FBA1DE58AB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4" r="10477" b="1"/>
          <a:stretch/>
        </p:blipFill>
        <p:spPr bwMode="auto">
          <a:xfrm>
            <a:off x="20" y="824129"/>
            <a:ext cx="3881599" cy="491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Rectangle 146">
            <a:extLst>
              <a:ext uri="{FF2B5EF4-FFF2-40B4-BE49-F238E27FC236}">
                <a16:creationId xmlns:a16="http://schemas.microsoft.com/office/drawing/2014/main" id="{2CAFBD32-D3B9-4AA1-8A52-E7788A955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7304" y="0"/>
            <a:ext cx="3712695" cy="3131604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Modern Times">
            <a:extLst>
              <a:ext uri="{FF2B5EF4-FFF2-40B4-BE49-F238E27FC236}">
                <a16:creationId xmlns:a16="http://schemas.microsoft.com/office/drawing/2014/main" id="{4A4D0408-78F6-AB3D-911D-DB5EFBBD82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200" b="1"/>
          <a:stretch/>
        </p:blipFill>
        <p:spPr bwMode="auto">
          <a:xfrm>
            <a:off x="4722011" y="10"/>
            <a:ext cx="3383280" cy="295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Freeform 6">
            <a:extLst>
              <a:ext uri="{FF2B5EF4-FFF2-40B4-BE49-F238E27FC236}">
                <a16:creationId xmlns:a16="http://schemas.microsoft.com/office/drawing/2014/main" id="{9C77E800-FF01-449B-A776-7FB39BAA2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4553373" y="3751045"/>
            <a:ext cx="1609735" cy="216642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>
              <a:alpha val="8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7B1FFF1B-D8E7-43C1-963D-013BA4049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00" y="660143"/>
            <a:ext cx="3429000" cy="338328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Public Health’s Role in Addressing Racism | The Pursuit | University of ...">
            <a:extLst>
              <a:ext uri="{FF2B5EF4-FFF2-40B4-BE49-F238E27FC236}">
                <a16:creationId xmlns:a16="http://schemas.microsoft.com/office/drawing/2014/main" id="{CB6D484D-6E1E-C2F4-C3CA-9858C81691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67" r="27235" b="1"/>
          <a:stretch/>
        </p:blipFill>
        <p:spPr bwMode="auto">
          <a:xfrm>
            <a:off x="8942136" y="824735"/>
            <a:ext cx="3249864" cy="305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53" name="Rectangle 152">
            <a:extLst>
              <a:ext uri="{FF2B5EF4-FFF2-40B4-BE49-F238E27FC236}">
                <a16:creationId xmlns:a16="http://schemas.microsoft.com/office/drawing/2014/main" id="{D8968742-1D40-4F6B-9272-064FD1631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0486" y="6453386"/>
            <a:ext cx="573314" cy="4046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265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4" name="Rectangle 72">
            <a:extLst>
              <a:ext uri="{FF2B5EF4-FFF2-40B4-BE49-F238E27FC236}">
                <a16:creationId xmlns:a16="http://schemas.microsoft.com/office/drawing/2014/main" id="{975DA423-1E6A-406A-9B05-E620EFA1F5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F939612-5836-1184-73BC-5B652E903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 fontScale="90000"/>
          </a:bodyPr>
          <a:lstStyle/>
          <a:p>
            <a:r>
              <a:rPr lang="nl-NL" dirty="0"/>
              <a:t>Het probleem volgens </a:t>
            </a:r>
            <a:r>
              <a:rPr lang="nl-NL" dirty="0" err="1"/>
              <a:t>Jürgen</a:t>
            </a:r>
            <a:r>
              <a:rPr lang="nl-NL" dirty="0"/>
              <a:t> Habermas (1929-):</a:t>
            </a:r>
          </a:p>
        </p:txBody>
      </p:sp>
      <p:pic>
        <p:nvPicPr>
          <p:cNvPr id="2050" name="Picture 2" descr="noticiasdetodounpoco: Una conversión intelectual: Jurgen Habermas [sic ...">
            <a:extLst>
              <a:ext uri="{FF2B5EF4-FFF2-40B4-BE49-F238E27FC236}">
                <a16:creationId xmlns:a16="http://schemas.microsoft.com/office/drawing/2014/main" id="{918BB1F3-23FB-39FD-138B-DE15341D87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3" r="5942" b="-1"/>
          <a:stretch/>
        </p:blipFill>
        <p:spPr bwMode="auto">
          <a:xfrm>
            <a:off x="20" y="-1"/>
            <a:ext cx="4373525" cy="3438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Jürgen Habermas – Filosoof van de Frankfurter Schule | Historiek">
            <a:extLst>
              <a:ext uri="{FF2B5EF4-FFF2-40B4-BE49-F238E27FC236}">
                <a16:creationId xmlns:a16="http://schemas.microsoft.com/office/drawing/2014/main" id="{5B5420D9-70EF-39CA-4E29-8CBD3AE810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757"/>
          <a:stretch/>
        </p:blipFill>
        <p:spPr bwMode="auto">
          <a:xfrm>
            <a:off x="20" y="3438457"/>
            <a:ext cx="437352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74">
            <a:extLst>
              <a:ext uri="{FF2B5EF4-FFF2-40B4-BE49-F238E27FC236}">
                <a16:creationId xmlns:a16="http://schemas.microsoft.com/office/drawing/2014/main" id="{B5408C03-B752-49FB-ABD5-7ED758AE48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4F0D17-8923-B982-FDFF-6732F6FA1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800" dirty="0"/>
              <a:t>Het systeem koloniseert de leefwereld.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563842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B53887E-61FA-A048-0A64-F029D9B72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9106"/>
          </a:xfrm>
        </p:spPr>
        <p:txBody>
          <a:bodyPr/>
          <a:lstStyle/>
          <a:p>
            <a:r>
              <a:rPr lang="nl-NL" dirty="0"/>
              <a:t>Systeem				Leefwereld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1FB192F-8E50-7B3A-4EF1-06576CCDC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464907"/>
            <a:ext cx="4447786" cy="4402494"/>
          </a:xfrm>
        </p:spPr>
        <p:txBody>
          <a:bodyPr/>
          <a:lstStyle/>
          <a:p>
            <a:r>
              <a:rPr lang="nl-NL" dirty="0"/>
              <a:t>Handelingen volgen instituties, beleid, efficiëntie, differentiatie, formele machtsstructuren en rolverdeling</a:t>
            </a:r>
          </a:p>
          <a:p>
            <a:r>
              <a:rPr lang="nl-NL" dirty="0"/>
              <a:t>Mens is functie</a:t>
            </a:r>
          </a:p>
          <a:p>
            <a:r>
              <a:rPr lang="nl-NL" dirty="0"/>
              <a:t>Functionele organisatie van de samenleving</a:t>
            </a:r>
          </a:p>
          <a:p>
            <a:r>
              <a:rPr lang="nl-NL" dirty="0"/>
              <a:t>Een systeem kun je beschrijven</a:t>
            </a:r>
          </a:p>
          <a:p>
            <a:r>
              <a:rPr lang="nl-NL" dirty="0"/>
              <a:t>Beklemmend en vervreemdend</a:t>
            </a:r>
          </a:p>
          <a:p>
            <a:r>
              <a:rPr lang="nl-NL" dirty="0"/>
              <a:t>Strategische rationaliteit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1D23B11-66A0-8B16-B832-920CBEA1E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403" y="1464907"/>
            <a:ext cx="4447786" cy="4402494"/>
          </a:xfrm>
        </p:spPr>
        <p:txBody>
          <a:bodyPr/>
          <a:lstStyle/>
          <a:p>
            <a:r>
              <a:rPr lang="nl-NL" dirty="0"/>
              <a:t>Handelingen intrinsiek gemotiveerd</a:t>
            </a:r>
          </a:p>
          <a:p>
            <a:r>
              <a:rPr lang="nl-NL" dirty="0"/>
              <a:t>Mens is individu</a:t>
            </a:r>
          </a:p>
          <a:p>
            <a:r>
              <a:rPr lang="nl-NL" dirty="0" err="1"/>
              <a:t>Betekenisgevend</a:t>
            </a:r>
            <a:r>
              <a:rPr lang="nl-NL" dirty="0"/>
              <a:t>, normatief kader van de samenleving</a:t>
            </a:r>
          </a:p>
          <a:p>
            <a:r>
              <a:rPr lang="nl-NL" dirty="0"/>
              <a:t>Een leefwereld kun je alleen van binnenuit kennen</a:t>
            </a:r>
          </a:p>
          <a:p>
            <a:r>
              <a:rPr lang="nl-NL" dirty="0"/>
              <a:t>Vrij en zingevend</a:t>
            </a:r>
          </a:p>
          <a:p>
            <a:r>
              <a:rPr lang="nl-NL" dirty="0"/>
              <a:t>Communicatieve rationaliteit</a:t>
            </a:r>
          </a:p>
        </p:txBody>
      </p:sp>
    </p:spTree>
    <p:extLst>
      <p:ext uri="{BB962C8B-B14F-4D97-AF65-F5344CB8AC3E}">
        <p14:creationId xmlns:p14="http://schemas.microsoft.com/office/powerpoint/2010/main" val="107941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B53887E-61FA-A048-0A64-F029D9B72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83906"/>
          </a:xfrm>
        </p:spPr>
        <p:txBody>
          <a:bodyPr>
            <a:normAutofit/>
          </a:bodyPr>
          <a:lstStyle/>
          <a:p>
            <a:r>
              <a:rPr lang="nl-NL" sz="3600" dirty="0"/>
              <a:t>Strategische 				Communicatieve</a:t>
            </a:r>
            <a:br>
              <a:rPr lang="nl-NL" sz="3600" dirty="0"/>
            </a:br>
            <a:r>
              <a:rPr lang="nl-NL" sz="3600" dirty="0"/>
              <a:t>rationaliteit				rationaliteit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1FB192F-8E50-7B3A-4EF1-06576CCDC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779036"/>
            <a:ext cx="4447786" cy="44024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i="1" dirty="0"/>
              <a:t>Zo efficiënt mogelijk </a:t>
            </a:r>
            <a:r>
              <a:rPr lang="nl-NL" dirty="0"/>
              <a:t>bereiken van een </a:t>
            </a:r>
            <a:r>
              <a:rPr lang="nl-NL" i="1" dirty="0"/>
              <a:t>vooraf bepaald doel</a:t>
            </a:r>
            <a:r>
              <a:rPr lang="nl-NL" dirty="0"/>
              <a:t>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Voorbeelden: recept volgen, salarisonderhandelingen, fraude tegengaan. Alle hoe-vragen.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Doel: efficiëntie en gelijkheid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Irrationeel = van je doel afwijken.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1D23B11-66A0-8B16-B832-920CBEA1E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014" y="1769706"/>
            <a:ext cx="4447786" cy="44024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Rationeel = coherent met de impliciete vooronderstellingen die ten grondslag liggen aan machtsvrije communicatie (</a:t>
            </a:r>
            <a:r>
              <a:rPr lang="nl-NL" i="1" dirty="0" err="1"/>
              <a:t>herrschaftsfreie</a:t>
            </a:r>
            <a:r>
              <a:rPr lang="nl-NL" i="1" dirty="0"/>
              <a:t> </a:t>
            </a:r>
            <a:r>
              <a:rPr lang="nl-NL" i="1" dirty="0" err="1"/>
              <a:t>Kommunikation</a:t>
            </a:r>
            <a:r>
              <a:rPr lang="nl-NL" dirty="0"/>
              <a:t>). </a:t>
            </a:r>
          </a:p>
          <a:p>
            <a:pPr marL="0" indent="0">
              <a:buNone/>
            </a:pPr>
            <a:r>
              <a:rPr lang="nl-NL" dirty="0"/>
              <a:t>Voorbeeld: ‘ik beloof dat ik naar je feest kom’ bevat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Een feitelijke vooronderstelling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Een normatieve vooronderstelling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Een authenticiteitsclaim. </a:t>
            </a:r>
          </a:p>
          <a:p>
            <a:pPr marL="0" indent="0">
              <a:buNone/>
            </a:pPr>
            <a:r>
              <a:rPr lang="nl-NL" dirty="0"/>
              <a:t>Doel: wederzijds begrip en afstemming</a:t>
            </a:r>
          </a:p>
          <a:p>
            <a:pPr marL="0" indent="0">
              <a:buNone/>
            </a:pPr>
            <a:r>
              <a:rPr lang="nl-NL" dirty="0"/>
              <a:t>Irrationeel = jezelf tegenspreken</a:t>
            </a:r>
          </a:p>
        </p:txBody>
      </p:sp>
    </p:spTree>
    <p:extLst>
      <p:ext uri="{BB962C8B-B14F-4D97-AF65-F5344CB8AC3E}">
        <p14:creationId xmlns:p14="http://schemas.microsoft.com/office/powerpoint/2010/main" val="332717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135A504A-8B27-2E73-F3AF-A13DF5FE8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42975"/>
          </a:xfrm>
        </p:spPr>
        <p:txBody>
          <a:bodyPr/>
          <a:lstStyle/>
          <a:p>
            <a:r>
              <a:rPr lang="nl-NL" dirty="0"/>
              <a:t>Habermas’ argument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F502808-5F97-675D-62B8-8ABEC4F01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14475"/>
            <a:ext cx="9601200" cy="4352925"/>
          </a:xfrm>
        </p:spPr>
        <p:txBody>
          <a:bodyPr>
            <a:normAutofit lnSpcReduction="10000"/>
          </a:bodyPr>
          <a:lstStyle/>
          <a:p>
            <a:r>
              <a:rPr lang="nl-NL" dirty="0"/>
              <a:t>Elke samenleving bestaat uit systeem en leefwereld. Ze bestaan niet los van elkaar.</a:t>
            </a:r>
          </a:p>
          <a:p>
            <a:r>
              <a:rPr lang="nl-NL" dirty="0"/>
              <a:t>Zowel systeem als leefwereld worden steeds rationeler: het systeem complexer en de leefwereld reflectiever</a:t>
            </a:r>
          </a:p>
          <a:p>
            <a:r>
              <a:rPr lang="nl-NL" dirty="0"/>
              <a:t>Daardoor raken systeem en leefwereld van elkaar verwijderd</a:t>
            </a:r>
          </a:p>
          <a:p>
            <a:r>
              <a:rPr lang="nl-NL" dirty="0"/>
              <a:t>De ‘onweerstaanbare ironie van de Verlichting: de rationalisering van de leefwereld maakt verhoogde systeemcomplexiteit mogelijk, dat zo hypertrofisch wordt dat het de leefwereld tot instrument maakt en zo de capaciteit van de leefwereld breekt.’ = kolonisatie van de leefwereld door het systeem. Vooral: de markt en de bureaucratie.</a:t>
            </a:r>
          </a:p>
          <a:p>
            <a:endParaRPr lang="nl-NL" dirty="0"/>
          </a:p>
          <a:p>
            <a:r>
              <a:rPr lang="nl-NL" dirty="0"/>
              <a:t>Ironie: bestuurders die vragen ‘hoe dichten we de kloof tussen systeem en leefwereld?’ = strategische rationaliteit, dus elk antwoord daarop vergroot het probleem.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0428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8A7418-4DCA-D466-8135-10739B5CF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03041"/>
          </a:xfrm>
        </p:spPr>
        <p:txBody>
          <a:bodyPr/>
          <a:lstStyle/>
          <a:p>
            <a:r>
              <a:rPr lang="nl-NL" dirty="0"/>
              <a:t>Wat dan wel?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D2E6C4-7029-ACE9-0B6B-C8BFF6532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‘Mijn standpunt is dat samenlevingen geen betere integratie [van systeem en leefwereld] kunnen bewerkstelligen voordat gerechtelijke instituties ontwikkelen waarin het morele bewustzijn [van de leefwereld] is belichaamd.’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6421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8A7418-4DCA-D466-8135-10739B5CF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03041"/>
          </a:xfrm>
        </p:spPr>
        <p:txBody>
          <a:bodyPr/>
          <a:lstStyle/>
          <a:p>
            <a:r>
              <a:rPr lang="nl-NL" dirty="0"/>
              <a:t>Wat dan wel?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D2E6C4-7029-ACE9-0B6B-C8BFF6532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dirty="0"/>
              <a:t>‘Daarom moeten wetten intersubjectief erkend zijn door burgers; ze moeten gelegitimeerd zijn als juist en gepast.’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/>
              <a:t>= democratische rechtsstaat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7366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roup 138">
            <a:extLst>
              <a:ext uri="{FF2B5EF4-FFF2-40B4-BE49-F238E27FC236}">
                <a16:creationId xmlns:a16="http://schemas.microsoft.com/office/drawing/2014/main" id="{624E16E8-84BF-4D4C-A746-2537B1C15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40" name="Freeform 6">
              <a:extLst>
                <a:ext uri="{FF2B5EF4-FFF2-40B4-BE49-F238E27FC236}">
                  <a16:creationId xmlns:a16="http://schemas.microsoft.com/office/drawing/2014/main" id="{F890A3A2-97E0-41D2-BD93-30D3DFA732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1" name="Freeform 6">
              <a:extLst>
                <a:ext uri="{FF2B5EF4-FFF2-40B4-BE49-F238E27FC236}">
                  <a16:creationId xmlns:a16="http://schemas.microsoft.com/office/drawing/2014/main" id="{718CB90A-6005-4951-84F5-70B5863EF7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43" name="Rectangle 142">
            <a:extLst>
              <a:ext uri="{FF2B5EF4-FFF2-40B4-BE49-F238E27FC236}">
                <a16:creationId xmlns:a16="http://schemas.microsoft.com/office/drawing/2014/main" id="{D9D9D0AB-1E2F-44A8-B9C6-FA40983018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7DCF76-7977-84FD-93A1-5E9F020AB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3371" y="4208449"/>
            <a:ext cx="6211956" cy="152600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nl-NL" sz="2000" dirty="0"/>
            </a:br>
            <a:r>
              <a:rPr lang="nl-NL" dirty="0"/>
              <a:t>Het systeem. We haten het. </a:t>
            </a:r>
            <a:br>
              <a:rPr lang="nl-NL" dirty="0"/>
            </a:br>
            <a:r>
              <a:rPr lang="nl-NL" sz="3100" dirty="0"/>
              <a:t>Wat is het en waarom is het zo stom?</a:t>
            </a:r>
            <a:endParaRPr lang="en-US" sz="4100" cap="all" dirty="0">
              <a:latin typeface="+mn-lt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C6F9611-3A25-4FAD-9475-8A7660979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0144"/>
            <a:ext cx="4060371" cy="5238299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Vintage Rise Against The System Tees Black T-Shirt Back | State tees ...">
            <a:extLst>
              <a:ext uri="{FF2B5EF4-FFF2-40B4-BE49-F238E27FC236}">
                <a16:creationId xmlns:a16="http://schemas.microsoft.com/office/drawing/2014/main" id="{191EB103-12D9-37DA-8C17-FBA1DE58AB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4" r="10477" b="1"/>
          <a:stretch/>
        </p:blipFill>
        <p:spPr bwMode="auto">
          <a:xfrm>
            <a:off x="20" y="824129"/>
            <a:ext cx="3881599" cy="491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Rectangle 146">
            <a:extLst>
              <a:ext uri="{FF2B5EF4-FFF2-40B4-BE49-F238E27FC236}">
                <a16:creationId xmlns:a16="http://schemas.microsoft.com/office/drawing/2014/main" id="{2CAFBD32-D3B9-4AA1-8A52-E7788A955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7304" y="0"/>
            <a:ext cx="3712695" cy="3131604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Modern Times">
            <a:extLst>
              <a:ext uri="{FF2B5EF4-FFF2-40B4-BE49-F238E27FC236}">
                <a16:creationId xmlns:a16="http://schemas.microsoft.com/office/drawing/2014/main" id="{4A4D0408-78F6-AB3D-911D-DB5EFBBD82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200" b="1"/>
          <a:stretch/>
        </p:blipFill>
        <p:spPr bwMode="auto">
          <a:xfrm>
            <a:off x="4722011" y="10"/>
            <a:ext cx="3383280" cy="295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Freeform 6">
            <a:extLst>
              <a:ext uri="{FF2B5EF4-FFF2-40B4-BE49-F238E27FC236}">
                <a16:creationId xmlns:a16="http://schemas.microsoft.com/office/drawing/2014/main" id="{9C77E800-FF01-449B-A776-7FB39BAA2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4553373" y="3751045"/>
            <a:ext cx="1609735" cy="216642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>
              <a:alpha val="8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7B1FFF1B-D8E7-43C1-963D-013BA4049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00" y="660143"/>
            <a:ext cx="3429000" cy="338328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Public Health’s Role in Addressing Racism | The Pursuit | University of ...">
            <a:extLst>
              <a:ext uri="{FF2B5EF4-FFF2-40B4-BE49-F238E27FC236}">
                <a16:creationId xmlns:a16="http://schemas.microsoft.com/office/drawing/2014/main" id="{CB6D484D-6E1E-C2F4-C3CA-9858C81691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67" r="27235" b="1"/>
          <a:stretch/>
        </p:blipFill>
        <p:spPr bwMode="auto">
          <a:xfrm>
            <a:off x="8942136" y="824735"/>
            <a:ext cx="3249864" cy="305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53" name="Rectangle 152">
            <a:extLst>
              <a:ext uri="{FF2B5EF4-FFF2-40B4-BE49-F238E27FC236}">
                <a16:creationId xmlns:a16="http://schemas.microsoft.com/office/drawing/2014/main" id="{D8968742-1D40-4F6B-9272-064FD1631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0486" y="6453386"/>
            <a:ext cx="573314" cy="4046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080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Bijgesneden">
  <a:themeElements>
    <a:clrScheme name="Bijgesneden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Bijgesneden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ijgesneden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TM10001105[[fn=Bijgesneden]]</Template>
  <TotalTime>0</TotalTime>
  <Words>546</Words>
  <Application>Microsoft Office PowerPoint</Application>
  <PresentationFormat>Breedbeeld</PresentationFormat>
  <Paragraphs>60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Franklin Gothic Book</vt:lpstr>
      <vt:lpstr>Bijgesneden</vt:lpstr>
      <vt:lpstr>Systeem en leefwereld volgens Jürgen Habermas</vt:lpstr>
      <vt:lpstr> Het systeem. We haten het.  Wat is het en waarom is het zo stom?</vt:lpstr>
      <vt:lpstr>Het probleem volgens Jürgen Habermas (1929-):</vt:lpstr>
      <vt:lpstr>Systeem    Leefwereld</vt:lpstr>
      <vt:lpstr>Strategische     Communicatieve rationaliteit    rationaliteit</vt:lpstr>
      <vt:lpstr>Habermas’ argument</vt:lpstr>
      <vt:lpstr>Wat dan wel?</vt:lpstr>
      <vt:lpstr>Wat dan wel?</vt:lpstr>
      <vt:lpstr> Het systeem. We haten het.  Wat is het en waarom is het zo stom?</vt:lpstr>
      <vt:lpstr>Kritieken</vt:lpstr>
      <vt:lpstr>Literatuur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Systeem en leefwereld volgens Jürgen Habermas</dc:title>
  <dc:creator>Marthe Kerkwijk</dc:creator>
  <cp:lastModifiedBy>Marthe Kerkwijk</cp:lastModifiedBy>
  <cp:revision>1</cp:revision>
  <dcterms:created xsi:type="dcterms:W3CDTF">2022-05-24T19:02:33Z</dcterms:created>
  <dcterms:modified xsi:type="dcterms:W3CDTF">2022-05-25T11:53:19Z</dcterms:modified>
</cp:coreProperties>
</file>